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Tahoma"/>
      <p:regular r:id="rId18"/>
      <p:bold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35F60D-D690-4235-8EDA-93EBC9B99122}">
  <a:tblStyle styleId="{FB35F60D-D690-4235-8EDA-93EBC9B9912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6FF"/>
          </a:solidFill>
        </a:fill>
      </a:tcStyle>
    </a:wholeTbl>
    <a:band1H>
      <a:tcTxStyle b="off" i="off"/>
      <a:tcStyle>
        <a:fill>
          <a:solidFill>
            <a:srgbClr val="CDEC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EC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8" name="Google Shape;68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jpg"/><Relationship Id="rId4" Type="http://schemas.openxmlformats.org/officeDocument/2006/relationships/image" Target="../media/image14.jpg"/><Relationship Id="rId5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jpg"/><Relationship Id="rId4" Type="http://schemas.openxmlformats.org/officeDocument/2006/relationships/image" Target="../media/image14.jpg"/><Relationship Id="rId5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8.jpg"/><Relationship Id="rId4" Type="http://schemas.openxmlformats.org/officeDocument/2006/relationships/image" Target="../media/image15.jpg"/><Relationship Id="rId5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1.jpg"/><Relationship Id="rId7" Type="http://schemas.openxmlformats.org/officeDocument/2006/relationships/image" Target="../media/image2.jpg"/><Relationship Id="rId8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8.jpg"/><Relationship Id="rId4" Type="http://schemas.openxmlformats.org/officeDocument/2006/relationships/image" Target="../media/image15.jpg"/><Relationship Id="rId5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1.jpg"/><Relationship Id="rId7" Type="http://schemas.openxmlformats.org/officeDocument/2006/relationships/image" Target="../media/image2.jpg"/><Relationship Id="rId8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b="1" i="0" sz="280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21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93" name="Google Shape;19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23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09" name="Google Shape;20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238" name="Google Shape;2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46" name="Google Shape;2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2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57" name="Google Shape;2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68" name="Google Shape;26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3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49" name="Google Shape;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5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8" name="Google Shape;15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9" Type="http://schemas.openxmlformats.org/officeDocument/2006/relationships/image" Target="../media/image28.jp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rect b="b" l="l" r="r" t="t"/>
            <a:pathLst>
              <a:path extrusionOk="0" h="995148" w="862934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rect b="b" l="l" r="r" t="t"/>
            <a:pathLst>
              <a:path extrusionOk="0" h="641273" w="1171762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rect b="b" l="l" r="r" t="t"/>
            <a:pathLst>
              <a:path extrusionOk="0" h="825201" w="1933162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rect b="b" l="l" r="r" t="t"/>
            <a:pathLst>
              <a:path extrusionOk="0" h="185488" w="181778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b="1" i="0" lang="en-US" sz="3600" u="none" cap="none" strike="noStrike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1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b="0" i="1" sz="18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b="0" i="0" lang="en-US" sz="933" u="none" cap="none" strike="noStrike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rect b="b" l="l" r="r" t="t"/>
            <a:pathLst>
              <a:path extrusionOk="0" h="12543" w="327938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8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8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5" name="Google Shape;695;p48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9" name="Google Shape;699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8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4" name="Google Shape;704;p48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6" name="Google Shape;706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3" name="Google Shape;713;p48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5" name="Google Shape;715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7" name="Google Shape;717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DIFFERENT KIND OF CONSULTANCY THAT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EXPERTISE TO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AI-READY LIFE SCIENCE ORGANIZATIONS</a:t>
            </a:r>
            <a:endParaRPr b="1" i="1" sz="22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3354947" y="4891720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cap="flat" cmpd="sng" w="9525">
            <a:solidFill>
              <a:srgbClr val="238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9"/>
          <p:cNvSpPr/>
          <p:nvPr/>
        </p:nvSpPr>
        <p:spPr>
          <a:xfrm rot="-7200000">
            <a:off x="3295898" y="1551618"/>
            <a:ext cx="2312988" cy="4037013"/>
          </a:xfrm>
          <a:custGeom>
            <a:rect b="b" l="l" r="r" t="t"/>
            <a:pathLst>
              <a:path extrusionOk="0" h="2523" w="1457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9"/>
          <p:cNvSpPr/>
          <p:nvPr/>
        </p:nvSpPr>
        <p:spPr>
          <a:xfrm rot="-7200000">
            <a:off x="4238367" y="3361589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733" name="Google Shape;7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1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b="1" i="0" sz="105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36" name="Google Shape;736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37" name="Google Shape;7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0" name="Google Shape;740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41" name="Google Shape;7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4" name="Google Shape;744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45" name="Google Shape;7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" name="Google Shape;748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49" name="Google Shape;7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2" name="Google Shape;752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53" name="Google Shape;7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" name="Google Shape;756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57" name="Google Shape;7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0" name="Google Shape;760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61" name="Google Shape;7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4" name="Google Shape;764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65" name="Google Shape;7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8" name="Google Shape;768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69" name="Google Shape;7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2" name="Google Shape;772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73" name="Google Shape;7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6" name="Google Shape;776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77" name="Google Shape;7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0" name="Google Shape;780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81" name="Google Shape;7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85" name="Google Shape;7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89" name="Google Shape;7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2" name="Google Shape;792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793" name="Google Shape;7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6" name="Google Shape;796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797" name="Google Shape;7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0" name="Google Shape;800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01" name="Google Shape;8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4" name="Google Shape;804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05" name="Google Shape;8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8" name="Google Shape;808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09" name="Google Shape;8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2" name="Google Shape;812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13" name="Google Shape;8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6" name="Google Shape;816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17" name="Google Shape;8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0" name="Google Shape;820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21" name="Google Shape;8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4" name="Google Shape;824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25" name="Google Shape;8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8" name="Google Shape;828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29" name="Google Shape;8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2" name="Google Shape;832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33" name="Google Shape;8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6" name="Google Shape;836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37" name="Google Shape;8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0" name="Google Shape;840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41" name="Google Shape;8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45" name="Google Shape;8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8" name="Google Shape;848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49" name="Google Shape;8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53" name="Google Shape;8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57" name="Google Shape;8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0" name="Google Shape;860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61" name="Google Shape;8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4" name="Google Shape;864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65" name="Google Shape;8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69" name="Google Shape;8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2" name="Google Shape;872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73" name="Google Shape;8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6" name="Google Shape;876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77" name="Google Shape;8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0" name="Google Shape;880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81" name="Google Shape;8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4" name="Google Shape;884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85" name="Google Shape;8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8" name="Google Shape;888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89" name="Google Shape;8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2" name="Google Shape;892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893" name="Google Shape;8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6" name="Google Shape;896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897" name="Google Shape;8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" name="Google Shape;900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01" name="Google Shape;9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4" name="Google Shape;904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05" name="Google Shape;9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8" name="Google Shape;908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09" name="Google Shape;9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2" name="Google Shape;912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13" name="Google Shape;9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6" name="Google Shape;916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17" name="Google Shape;9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0" name="Google Shape;920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21" name="Google Shape;9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25" name="Google Shape;9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8" name="Google Shape;928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29" name="Google Shape;9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2" name="Google Shape;932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33" name="Google Shape;9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6" name="Google Shape;936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37" name="Google Shape;9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0" name="Google Shape;940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41" name="Google Shape;9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4" name="Google Shape;944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45" name="Google Shape;9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49" name="Google Shape;9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2" name="Google Shape;952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53" name="Google Shape;9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6" name="Google Shape;956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57" name="Google Shape;9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0" name="Google Shape;960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61" name="Google Shape;9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4" name="Google Shape;964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65" name="Google Shape;9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8" name="Google Shape;968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69" name="Google Shape;9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73" name="Google Shape;9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6" name="Google Shape;976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77" name="Google Shape;9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0" name="Google Shape;980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81" name="Google Shape;9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" name="Google Shape;984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85" name="Google Shape;9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8" name="Google Shape;988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89" name="Google Shape;9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2" name="Google Shape;992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993" name="Google Shape;9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6" name="Google Shape;996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997" name="Google Shape;9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0" name="Google Shape;1000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01" name="Google Shape;10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4" name="Google Shape;1004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05" name="Google Shape;10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8" name="Google Shape;1008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09" name="Google Shape;10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2" name="Google Shape;1012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13" name="Google Shape;10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6" name="Google Shape;1016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17" name="Google Shape;10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0" name="Google Shape;1020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21" name="Google Shape;10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4" name="Google Shape;1024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25" name="Google Shape;10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8" name="Google Shape;1028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29" name="Google Shape;10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2" name="Google Shape;1032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33" name="Google Shape;10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6" name="Google Shape;1036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37" name="Google Shape;10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0" name="Google Shape;1040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41" name="Google Shape;10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4" name="Google Shape;1044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45" name="Google Shape;10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8" name="Google Shape;1048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49" name="Google Shape;10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2" name="Google Shape;1052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53" name="Google Shape;10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6" name="Google Shape;1056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57" name="Google Shape;10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0" name="Google Shape;1060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61" name="Google Shape;10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4" name="Google Shape;1064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65" name="Google Shape;10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8" name="Google Shape;1068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69" name="Google Shape;10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2" name="Google Shape;1072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73" name="Google Shape;10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6" name="Google Shape;1076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77" name="Google Shape;10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0" name="Google Shape;1080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81" name="Google Shape;10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85" name="Google Shape;10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8" name="Google Shape;1088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89" name="Google Shape;10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2" name="Google Shape;1092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093" name="Google Shape;10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097" name="Google Shape;10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0" name="Google Shape;1100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01" name="Google Shape;11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4" name="Google Shape;1104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05" name="Google Shape;11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8" name="Google Shape;1108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09" name="Google Shape;11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2" name="Google Shape;1112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13" name="Google Shape;11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6" name="Google Shape;1116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17" name="Google Shape;11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0" name="Google Shape;1120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21" name="Google Shape;11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4" name="Google Shape;1124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25" name="Google Shape;11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8" name="Google Shape;1128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29" name="Google Shape;11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33" name="Google Shape;11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6" name="Google Shape;1136;p49"/>
            <p:cNvSpPr/>
            <p:nvPr/>
          </p:nvSpPr>
          <p:spPr>
            <a:xfrm>
              <a:off x="3515207" y="3183823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3612680" y="3184563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3515252" y="3141807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3612305" y="3225839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3709777" y="322657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612349" y="3183823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709401" y="326785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806874" y="326859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709446" y="322584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515207" y="3061108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612680" y="306184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515252" y="3019092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612305" y="310312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709777" y="310386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612349" y="3061108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709401" y="314514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806874" y="314588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709446" y="3103125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515207" y="293839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612680" y="293913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515252" y="2896378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612305" y="298041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709777" y="2981151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612349" y="2938394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709401" y="302242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806874" y="30231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709446" y="298041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514921" y="281636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612393" y="281710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514965" y="277435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612017" y="2858383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709489" y="2859124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612061" y="2816367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709114" y="290040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806586" y="2901141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709158" y="285838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807971" y="331011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905443" y="331085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08015" y="326810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807971" y="318740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905443" y="318814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808015" y="3145385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807971" y="306468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905443" y="306542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808015" y="302267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807684" y="294266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905157" y="294340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807729" y="29006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907201" y="335422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4004673" y="33549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907245" y="331221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907201" y="323151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4004673" y="323225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3907245" y="3189495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3907201" y="310879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4004673" y="310953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907245" y="3066780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3906914" y="298677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4004387" y="298751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906959" y="2944754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513322" y="2695844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610794" y="2696585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513366" y="2653828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610418" y="273786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707890" y="2738602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610462" y="26958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707515" y="277987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804987" y="278061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707559" y="273786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806086" y="282213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903558" y="282287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806130" y="2780121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905316" y="286624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4002788" y="286698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3905360" y="282423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1" name="Google Shape;1211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2" name="Google Shape;1212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13" name="Google Shape;1213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14" name="Google Shape;121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7" name="Google Shape;1217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18" name="Google Shape;12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1" name="Google Shape;1221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22" name="Google Shape;12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5" name="Google Shape;1225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26" name="Google Shape;12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9" name="Google Shape;1229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30" name="Google Shape;12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3" name="Google Shape;1233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34" name="Google Shape;12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7" name="Google Shape;1237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38" name="Google Shape;123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1" name="Google Shape;1241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42" name="Google Shape;12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5" name="Google Shape;1245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46" name="Google Shape;12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9" name="Google Shape;1249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50" name="Google Shape;125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3" name="Google Shape;1253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54" name="Google Shape;125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7" name="Google Shape;1257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58" name="Google Shape;12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62" name="Google Shape;12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5" name="Google Shape;1265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66" name="Google Shape;12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9" name="Google Shape;1269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70" name="Google Shape;12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3" name="Google Shape;1273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74" name="Google Shape;12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7" name="Google Shape;1277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1" name="Google Shape;1281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82" name="Google Shape;12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5" name="Google Shape;1285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86" name="Google Shape;12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9" name="Google Shape;1289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90" name="Google Shape;12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3" name="Google Shape;1293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294" name="Google Shape;129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7" name="Google Shape;1297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298" name="Google Shape;12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1" name="Google Shape;1301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02" name="Google Shape;13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5" name="Google Shape;1305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06" name="Google Shape;13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9" name="Google Shape;1309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10" name="Google Shape;13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3" name="Google Shape;1313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14" name="Google Shape;1314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15" name="Google Shape;131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8" name="Google Shape;1318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19" name="Google Shape;13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2" name="Google Shape;1322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23" name="Google Shape;13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6" name="Google Shape;1326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27" name="Google Shape;13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0" name="Google Shape;1330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31" name="Google Shape;13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4" name="Google Shape;1334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35" name="Google Shape;13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8" name="Google Shape;1338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39" name="Google Shape;1339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2" name="Google Shape;1342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43" name="Google Shape;134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6" name="Google Shape;1346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47" name="Google Shape;13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0" name="Google Shape;1350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51" name="Google Shape;135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4" name="Google Shape;1354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55" name="Google Shape;135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8" name="Google Shape;1358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59" name="Google Shape;13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2" name="Google Shape;1362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63" name="Google Shape;13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67" name="Google Shape;13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71" name="Google Shape;13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4" name="Google Shape;1374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75" name="Google Shape;13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8" name="Google Shape;1378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79" name="Google Shape;13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2" name="Google Shape;1382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83" name="Google Shape;13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6" name="Google Shape;1386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87" name="Google Shape;13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0" name="Google Shape;1390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391" name="Google Shape;13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4" name="Google Shape;1394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395" name="Google Shape;139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8" name="Google Shape;1398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99" name="Google Shape;13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2" name="Google Shape;1402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03" name="Google Shape;14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6" name="Google Shape;1406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07" name="Google Shape;14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0" name="Google Shape;1410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11" name="Google Shape;14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4" name="Google Shape;1414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15" name="Google Shape;1415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16" name="Google Shape;141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9" name="Google Shape;1419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20" name="Google Shape;14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3" name="Google Shape;1423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24" name="Google Shape;14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7" name="Google Shape;1427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28" name="Google Shape;14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1" name="Google Shape;1431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32" name="Google Shape;14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36" name="Google Shape;14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9" name="Google Shape;1439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40" name="Google Shape;144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44" name="Google Shape;14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7" name="Google Shape;1447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48" name="Google Shape;14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52" name="Google Shape;145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5" name="Google Shape;1455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56" name="Google Shape;145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9" name="Google Shape;1459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60" name="Google Shape;14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3" name="Google Shape;1463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7" name="Google Shape;1467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68" name="Google Shape;14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1" name="Google Shape;1471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72" name="Google Shape;14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5" name="Google Shape;1475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76" name="Google Shape;14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9" name="Google Shape;1479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80" name="Google Shape;14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3" name="Google Shape;1483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84" name="Google Shape;14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7" name="Google Shape;1487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88" name="Google Shape;14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1" name="Google Shape;1491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92" name="Google Shape;14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496" name="Google Shape;149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9" name="Google Shape;1499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500" name="Google Shape;15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7" name="Google Shape;1507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08" name="Google Shape;15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1" name="Google Shape;1511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12" name="Google Shape;15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5" name="Google Shape;1515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16" name="Google Shape;1516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17" name="Google Shape;151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0" name="Google Shape;1520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21" name="Google Shape;152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4" name="Google Shape;1524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25" name="Google Shape;15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8" name="Google Shape;1528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29" name="Google Shape;15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2" name="Google Shape;1532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33" name="Google Shape;153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6" name="Google Shape;1536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37" name="Google Shape;15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0" name="Google Shape;1540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41" name="Google Shape;1541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42" name="Google Shape;15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5" name="Google Shape;1545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46" name="Google Shape;15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9" name="Google Shape;1549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50" name="Google Shape;15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3" name="Google Shape;1553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54" name="Google Shape;155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7" name="Google Shape;1557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58" name="Google Shape;15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1" name="Google Shape;1561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62" name="Google Shape;15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66" name="Google Shape;15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70" name="Google Shape;15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3" name="Google Shape;1573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74" name="Google Shape;15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7" name="Google Shape;1577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78" name="Google Shape;15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1" name="Google Shape;1581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82" name="Google Shape;15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5" name="Google Shape;1585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86" name="Google Shape;15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9" name="Google Shape;1589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90" name="Google Shape;15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3" name="Google Shape;1593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594" name="Google Shape;15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7" name="Google Shape;1597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598" name="Google Shape;159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1" name="Google Shape;1601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02" name="Google Shape;16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5" name="Google Shape;1605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06" name="Google Shape;1606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9" name="Google Shape;1609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10" name="Google Shape;16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3" name="Google Shape;1613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14" name="Google Shape;16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7" name="Google Shape;1617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18" name="Google Shape;1618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19" name="Google Shape;16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2" name="Google Shape;1622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23" name="Google Shape;16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6" name="Google Shape;1626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27" name="Google Shape;16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0" name="Google Shape;1630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31" name="Google Shape;16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4" name="Google Shape;1634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35" name="Google Shape;16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8" name="Google Shape;1638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39" name="Google Shape;16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2" name="Google Shape;1642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43" name="Google Shape;164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6" name="Google Shape;1646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47" name="Google Shape;16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0" name="Google Shape;1650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51" name="Google Shape;16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4" name="Google Shape;1654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55" name="Google Shape;165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59" name="Google Shape;16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2" name="Google Shape;1662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63" name="Google Shape;16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6" name="Google Shape;1666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67" name="Google Shape;16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0" name="Google Shape;1670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71" name="Google Shape;16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4" name="Google Shape;1674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75" name="Google Shape;16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79" name="Google Shape;16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2" name="Google Shape;1682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83" name="Google Shape;16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6" name="Google Shape;1686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87" name="Google Shape;16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0" name="Google Shape;1690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691" name="Google Shape;16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4" name="Google Shape;1694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695" name="Google Shape;16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8" name="Google Shape;1698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4" name="Google Shape;1714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15" name="Google Shape;17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8" name="Google Shape;1718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19" name="Google Shape;1719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20" name="Google Shape;17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3" name="Google Shape;1723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24" name="Google Shape;17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7" name="Google Shape;1727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28" name="Google Shape;17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1" name="Google Shape;1731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32" name="Google Shape;17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5" name="Google Shape;1735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36" name="Google Shape;17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9" name="Google Shape;1739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40" name="Google Shape;17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3" name="Google Shape;1743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44" name="Google Shape;1744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7" name="Google Shape;1747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48" name="Google Shape;17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52" name="Google Shape;17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9" name="Google Shape;1759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60" name="Google Shape;17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3" name="Google Shape;1763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64" name="Google Shape;17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7" name="Google Shape;1767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68" name="Google Shape;17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1" name="Google Shape;1771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72" name="Google Shape;17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5" name="Google Shape;1775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76" name="Google Shape;17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9" name="Google Shape;1779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80" name="Google Shape;17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3" name="Google Shape;1783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84" name="Google Shape;17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7" name="Google Shape;1787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88" name="Google Shape;17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1" name="Google Shape;1791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792" name="Google Shape;17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5" name="Google Shape;1795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796" name="Google Shape;17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9" name="Google Shape;1799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800" name="Google Shape;180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3" name="Google Shape;1803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04" name="Google Shape;18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7" name="Google Shape;1807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08" name="Google Shape;18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1" name="Google Shape;1811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12" name="Google Shape;18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5" name="Google Shape;1815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16" name="Google Shape;18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9" name="Google Shape;1819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 ROI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0" name="Google Shape;1820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21" name="Google Shape;1821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22" name="Google Shape;1822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3" name="Google Shape;182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6" name="Google Shape;1826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7" name="Google Shape;18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0" name="Google Shape;1830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1" name="Google Shape;18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4" name="Google Shape;1834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5" name="Google Shape;18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8" name="Google Shape;1838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9" name="Google Shape;18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2" name="Google Shape;1842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3" name="Google Shape;18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6" name="Google Shape;1846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47" name="Google Shape;1847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0" name="Google Shape;1850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1" name="Google Shape;18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4" name="Google Shape;1854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5" name="Google Shape;18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7" name="Google Shape;18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8" name="Google Shape;1858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59" name="Google Shape;185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1" name="Google Shape;186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2" name="Google Shape;1862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3" name="Google Shape;186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5" name="Google Shape;18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6" name="Google Shape;1866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7" name="Google Shape;18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9" name="Google Shape;18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0" name="Google Shape;1870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1" name="Google Shape;18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2" name="Google Shape;18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3" name="Google Shape;18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4" name="Google Shape;1874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5" name="Google Shape;18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6" name="Google Shape;18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7" name="Google Shape;18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8" name="Google Shape;1878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9" name="Google Shape;18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1" name="Google Shape;18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2" name="Google Shape;1882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3" name="Google Shape;18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5" name="Google Shape;18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6" name="Google Shape;1886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87" name="Google Shape;18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9" name="Google Shape;18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0" name="Google Shape;1890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1" name="Google Shape;18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2" name="Google Shape;18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3" name="Google Shape;18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4" name="Google Shape;1894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5" name="Google Shape;18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7" name="Google Shape;18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8" name="Google Shape;1898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9" name="Google Shape;18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1" name="Google Shape;19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2" name="Google Shape;1902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03" name="Google Shape;190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5" name="Google Shape;19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6" name="Google Shape;1906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07" name="Google Shape;19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8" name="Google Shape;19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9" name="Google Shape;19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0" name="Google Shape;1910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1" name="Google Shape;19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2" name="Google Shape;19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3" name="Google Shape;19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4" name="Google Shape;1914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15" name="Google Shape;19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8" name="Google Shape;1918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19" name="Google Shape;19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1" name="Google Shape;19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22" name="Google Shape;1922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23" name="Google Shape;1923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4" name="Google Shape;192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6" name="Google Shape;192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7" name="Google Shape;1927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8" name="Google Shape;192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0" name="Google Shape;193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1" name="Google Shape;1931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2" name="Google Shape;19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5" name="Google Shape;1935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6" name="Google Shape;19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9" name="Google Shape;1939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0" name="Google Shape;19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3" name="Google Shape;1943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4" name="Google Shape;19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7" name="Google Shape;1947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48" name="Google Shape;1948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1" name="Google Shape;1951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2" name="Google Shape;195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5" name="Google Shape;1955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6" name="Google Shape;19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9" name="Google Shape;1959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60" name="Google Shape;196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7" name="Google Shape;1967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8" name="Google Shape;196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1" name="Google Shape;1971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2" name="Google Shape;19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5" name="Google Shape;1975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9" name="Google Shape;1979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0" name="Google Shape;19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3" name="Google Shape;1983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4" name="Google Shape;19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7" name="Google Shape;1987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88" name="Google Shape;19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1" name="Google Shape;1991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2" name="Google Shape;19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5" name="Google Shape;1995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6" name="Google Shape;19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9" name="Google Shape;1999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0" name="Google Shape;20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3" name="Google Shape;2003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04" name="Google Shape;200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7" name="Google Shape;2007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08" name="Google Shape;200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5" name="Google Shape;2015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16" name="Google Shape;20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9" name="Google Shape;2019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20" name="Google Shape;20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3" name="Google Shape;2023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24" name="Google Shape;2024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5" name="Google Shape;202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7" name="Google Shape;202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8" name="Google Shape;2028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9" name="Google Shape;202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2" name="Google Shape;2032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3" name="Google Shape;20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5" name="Google Shape;20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6" name="Google Shape;2036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7" name="Google Shape;20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0" name="Google Shape;2040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1" name="Google Shape;20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3" name="Google Shape;20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4" name="Google Shape;2044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5" name="Google Shape;20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8" name="Google Shape;2048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49" name="Google Shape;2049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1" name="Google Shape;2051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2" name="Google Shape;2052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3" name="Google Shape;205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6" name="Google Shape;2056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7" name="Google Shape;205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0" name="Google Shape;2060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61" name="Google Shape;206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4" name="Google Shape;2064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5" name="Google Shape;206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8" name="Google Shape;2068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9" name="Google Shape;206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2" name="Google Shape;2072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3" name="Google Shape;20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6" name="Google Shape;2076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7" name="Google Shape;20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0" name="Google Shape;2080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1" name="Google Shape;20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4" name="Google Shape;2084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5" name="Google Shape;20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8" name="Google Shape;2088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89" name="Google Shape;20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1" name="Google Shape;20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2" name="Google Shape;2092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3" name="Google Shape;20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5" name="Google Shape;20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6" name="Google Shape;2096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7" name="Google Shape;20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9" name="Google Shape;20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0" name="Google Shape;2100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1" name="Google Shape;21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4" name="Google Shape;2104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05" name="Google Shape;210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8" name="Google Shape;2108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09" name="Google Shape;210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2" name="Google Shape;2112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3" name="Google Shape;211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6" name="Google Shape;2116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17" name="Google Shape;21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0" name="Google Shape;2120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21" name="Google Shape;21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4" name="Google Shape;2124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25" name="Google Shape;2125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26" name="Google Shape;212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9" name="Google Shape;2129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0" name="Google Shape;21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3" name="Google Shape;2133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4" name="Google Shape;21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7" name="Google Shape;2137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8" name="Google Shape;21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1" name="Google Shape;2141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2" name="Google Shape;21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5" name="Google Shape;2145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6" name="Google Shape;21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9" name="Google Shape;2149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50" name="Google Shape;2150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3" name="Google Shape;2153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4" name="Google Shape;21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7" name="Google Shape;2157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8" name="Google Shape;215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1" name="Google Shape;2161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62" name="Google Shape;216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5" name="Google Shape;2165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66" name="Google Shape;216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9" name="Google Shape;2169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0" name="Google Shape;21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3" name="Google Shape;2173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4" name="Google Shape;21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6" name="Google Shape;21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7" name="Google Shape;2177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8" name="Google Shape;21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1" name="Google Shape;2181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2" name="Google Shape;21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Google Shape;21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5" name="Google Shape;2185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6" name="Google Shape;21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9" name="Google Shape;2189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0" name="Google Shape;21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3" name="Google Shape;2193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4" name="Google Shape;21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7" name="Google Shape;2197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8" name="Google Shape;21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1" name="Google Shape;2201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2" name="Google Shape;22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5" name="Google Shape;2205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06" name="Google Shape;220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9" name="Google Shape;2209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0" name="Google Shape;22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3" name="Google Shape;2213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4" name="Google Shape;22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7" name="Google Shape;2217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18" name="Google Shape;22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1" name="Google Shape;2221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22" name="Google Shape;22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25" name="Google Shape;2225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26" name="Google Shape;2226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27" name="Google Shape;22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0" name="Google Shape;2230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1" name="Google Shape;22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4" name="Google Shape;2234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5" name="Google Shape;22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8" name="Google Shape;2238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9" name="Google Shape;22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2" name="Google Shape;2242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3" name="Google Shape;22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6" name="Google Shape;2246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7" name="Google Shape;224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0" name="Google Shape;2250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51" name="Google Shape;2251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4" name="Google Shape;2254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5" name="Google Shape;22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8" name="Google Shape;2258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9" name="Google Shape;225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2" name="Google Shape;2262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63" name="Google Shape;226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6" name="Google Shape;2266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67" name="Google Shape;22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0" name="Google Shape;2270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1" name="Google Shape;22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4" name="Google Shape;2274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5" name="Google Shape;22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8" name="Google Shape;2278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9" name="Google Shape;22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2" name="Google Shape;2282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3" name="Google Shape;22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6" name="Google Shape;2286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7" name="Google Shape;22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0" name="Google Shape;2290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1" name="Google Shape;22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4" name="Google Shape;2294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5" name="Google Shape;22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8" name="Google Shape;2298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9" name="Google Shape;22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2" name="Google Shape;2302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3" name="Google Shape;230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6" name="Google Shape;2306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07" name="Google Shape;2307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0" name="Google Shape;2310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1" name="Google Shape;23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4" name="Google Shape;2314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5" name="Google Shape;23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8" name="Google Shape;2318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19" name="Google Shape;23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2" name="Google Shape;2322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3" name="Google Shape;232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26" name="Google Shape;2326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411"/>
              </a:srgbClr>
            </a:solidFill>
            <a:ln cap="flat" cmpd="sng" w="9525">
              <a:solidFill>
                <a:srgbClr val="FAC56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7" name="Google Shape;2327;p49"/>
          <p:cNvSpPr/>
          <p:nvPr/>
        </p:nvSpPr>
        <p:spPr>
          <a:xfrm>
            <a:off x="10901379" y="3720977"/>
            <a:ext cx="1227834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49"/>
          <p:cNvSpPr/>
          <p:nvPr/>
        </p:nvSpPr>
        <p:spPr>
          <a:xfrm>
            <a:off x="8345438" y="3720977"/>
            <a:ext cx="1190880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9" name="Google Shape;2329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30" name="Google Shape;2330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fmla="val 50000" name="adj"/>
              </a:avLst>
            </a:prstGeom>
            <a:solidFill>
              <a:srgbClr val="2383C1"/>
            </a:solidFill>
            <a:ln cap="flat" cmpd="sng" w="57150">
              <a:solidFill>
                <a:srgbClr val="2383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1" name="Google Shape;2331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32" name="Google Shape;2332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2383C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34" name="Google Shape;2334;p49"/>
          <p:cNvPicPr preferRelativeResize="0"/>
          <p:nvPr/>
        </p:nvPicPr>
        <p:blipFill rotWithShape="1">
          <a:blip r:embed="rId4">
            <a:alphaModFix/>
          </a:blip>
          <a:srcRect b="39325" l="0" r="0" t="3743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335" name="Google Shape;2335;p4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ato Drives Improvements to Access and Inclusion in Global Clinical Trials  with Latest Platform Enhancements" id="2338" name="Google Shape;2338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didata Debuts Protocol Optimization at ASCO, Leveraging AI to Transform  the Study Experience" id="2340" name="Google Shape;2340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3223" y="5806348"/>
            <a:ext cx="773062" cy="4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83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2" name="Google Shape;2342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3" name="Google Shape;2343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4" name="Google Shape;2344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5" name="Google Shape;2345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6" name="Google Shape;2346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9" name="Google Shape;2349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0" name="Google Shape;2350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b="1" i="0" sz="12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7" name="Google Shape;2357;p49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8" name="Google Shape;2358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b="1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211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245287" y="3331036"/>
            <a:ext cx="11701425" cy="286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</a:t>
            </a:r>
            <a:endParaRPr b="1" i="0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endCxn id="313" idx="2"/>
          </p:cNvCxnSpPr>
          <p:nvPr/>
        </p:nvCxnSpPr>
        <p:spPr>
          <a:xfrm flipH="1" rot="10800000">
            <a:off x="2993447" y="1627330"/>
            <a:ext cx="1764900" cy="37500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40"/>
          <p:cNvCxnSpPr/>
          <p:nvPr/>
        </p:nvCxnSpPr>
        <p:spPr>
          <a:xfrm>
            <a:off x="3052275" y="2414182"/>
            <a:ext cx="1117771" cy="35298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0"/>
          <p:cNvCxnSpPr/>
          <p:nvPr/>
        </p:nvCxnSpPr>
        <p:spPr>
          <a:xfrm flipH="1" rot="-5400000">
            <a:off x="2228654" y="3355463"/>
            <a:ext cx="705961" cy="11766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40"/>
          <p:cNvCxnSpPr/>
          <p:nvPr/>
        </p:nvCxnSpPr>
        <p:spPr>
          <a:xfrm rot="5400000">
            <a:off x="1081468" y="2855407"/>
            <a:ext cx="882451" cy="58830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99747"/>
            <a:ext cx="39606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(Demo)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4033025"/>
            <a:ext cx="3615708" cy="675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possible agentic AI use-cases for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team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2287484" y="4740485"/>
            <a:ext cx="22584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other topics of interest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88936"/>
            <a:ext cx="3716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biopharma 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2199336" y="2149543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648136" y="4198875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92617" y="4507637"/>
            <a:ext cx="1039421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b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i="1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 vs. the future of agentic AI teams</a:t>
            </a:r>
            <a:endParaRPr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621804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9270922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7132320" cy="329195"/>
          </a:xfrm>
          <a:prstGeom prst="rightArrow">
            <a:avLst>
              <a:gd fmla="val 42697" name="adj1"/>
              <a:gd fmla="val 61726" name="adj2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411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/>
          <p:nvPr/>
        </p:nvCxnSpPr>
        <p:spPr>
          <a:xfrm flipH="1" rot="10800000">
            <a:off x="259882" y="1703671"/>
            <a:ext cx="11752446" cy="1738362"/>
          </a:xfrm>
          <a:prstGeom prst="straightConnector1">
            <a:avLst/>
          </a:prstGeom>
          <a:noFill/>
          <a:ln cap="rnd" cmpd="sng" w="25400">
            <a:solidFill>
              <a:srgbClr val="0D2A53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801134"/>
            <a:chOff x="897610" y="1796158"/>
            <a:chExt cx="10377750" cy="1455975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953578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b="1" i="0" sz="1200" u="none" cap="none" strike="noStrike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109880" y="35792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{FB35F60D-D690-4235-8EDA-93EBC9B99122}</a:tableStyleId>
              </a:tblPr>
              <a:tblGrid>
                <a:gridCol w="2993050"/>
                <a:gridCol w="2993050"/>
                <a:gridCol w="2993050"/>
                <a:gridCol w="2993050"/>
              </a:tblGrid>
              <a:tr h="4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Programmed Workflow Automation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E888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Orchestrated Agentic Teams 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 Oriented Agentic Teams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80550"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Deterministic, rule-based, programmed automations that are task oriented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Cost savings, speed, reduced human error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Validated and widely deployed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Centrally orchestrated agents that combine reasoning (LLMs + RAG) w/ task execution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Insight acceleration, higher ROI on data assets, reduced manual effort</a:t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Pilots underway at many pharma / biopharma companies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negotiate, debate, reach consensus, adapting roles dynamically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Flexibility, scalability, robustness against workload changes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likely sandbox pilots in pharma in 3–5 years due to regulatory trust barriers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Goal-oriented, self-organizing agent teams collaborating without central human orchestration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artificial intelligence at an organizational scale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Purely visionary and on the bleeding edge of AI research today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b="1" i="0" sz="12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i="1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we will cover in today’s demo on Medical Insights</a:t>
            </a:r>
            <a:endParaRPr i="1" sz="2300" u="none" cap="none" strike="noStrike">
              <a:solidFill>
                <a:srgbClr val="1E1B5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stCxn id="362" idx="3"/>
            <a:endCxn id="363" idx="1"/>
          </p:cNvCxnSpPr>
          <p:nvPr/>
        </p:nvCxnSpPr>
        <p:spPr>
          <a:xfrm>
            <a:off x="6180802" y="2854926"/>
            <a:ext cx="1109400" cy="1619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42"/>
          <p:cNvCxnSpPr>
            <a:endCxn id="365" idx="2"/>
          </p:cNvCxnSpPr>
          <p:nvPr/>
        </p:nvCxnSpPr>
        <p:spPr>
          <a:xfrm>
            <a:off x="1120975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42"/>
          <p:cNvGrpSpPr/>
          <p:nvPr/>
        </p:nvGrpSpPr>
        <p:grpSpPr>
          <a:xfrm>
            <a:off x="7290115" y="4212112"/>
            <a:ext cx="577267" cy="524788"/>
            <a:chOff x="4053784" y="3651306"/>
            <a:chExt cx="577267" cy="524788"/>
          </a:xfrm>
        </p:grpSpPr>
        <p:sp>
          <p:nvSpPr>
            <p:cNvPr id="363" name="Google Shape;363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42"/>
          <p:cNvSpPr txBox="1"/>
          <p:nvPr/>
        </p:nvSpPr>
        <p:spPr>
          <a:xfrm>
            <a:off x="6767771" y="3629852"/>
            <a:ext cx="1621954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 Alerting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4212112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94" name="Google Shape;394;p42"/>
          <p:cNvCxnSpPr>
            <a:stCxn id="363" idx="3"/>
            <a:endCxn id="392" idx="2"/>
          </p:cNvCxnSpPr>
          <p:nvPr/>
        </p:nvCxnSpPr>
        <p:spPr>
          <a:xfrm>
            <a:off x="7867382" y="4474506"/>
            <a:ext cx="28203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42"/>
          <p:cNvSpPr txBox="1"/>
          <p:nvPr/>
        </p:nvSpPr>
        <p:spPr>
          <a:xfrm>
            <a:off x="846653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Aggregator &amp; Analysis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663465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fmla="val 50000" name="adj"/>
            </a:avLst>
          </a:prstGeom>
          <a:noFill/>
          <a:ln cap="flat" cmpd="sng" w="127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fmla="val 50000" name="adj"/>
            </a:avLst>
          </a:pr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42"/>
          <p:cNvCxnSpPr>
            <a:stCxn id="363" idx="3"/>
            <a:endCxn id="375" idx="2"/>
          </p:cNvCxnSpPr>
          <p:nvPr/>
        </p:nvCxnSpPr>
        <p:spPr>
          <a:xfrm flipH="1" rot="10800000">
            <a:off x="7867382" y="3117306"/>
            <a:ext cx="1398000" cy="135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fmla="val 5000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43795" y="3616473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43795" y="4632070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21451" y="3311248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CRM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1451" y="4326845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42"/>
          <p:cNvCxnSpPr>
            <a:stCxn id="403" idx="6"/>
            <a:endCxn id="365" idx="4"/>
          </p:cNvCxnSpPr>
          <p:nvPr/>
        </p:nvCxnSpPr>
        <p:spPr>
          <a:xfrm flipH="1" rot="10800000">
            <a:off x="1121062" y="3117467"/>
            <a:ext cx="1398000" cy="7614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2"/>
          <p:cNvCxnSpPr>
            <a:stCxn id="406" idx="6"/>
            <a:endCxn id="365" idx="4"/>
          </p:cNvCxnSpPr>
          <p:nvPr/>
        </p:nvCxnSpPr>
        <p:spPr>
          <a:xfrm flipH="1" rot="10800000">
            <a:off x="1121062" y="3117264"/>
            <a:ext cx="1398000" cy="177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42"/>
          <p:cNvGrpSpPr/>
          <p:nvPr/>
        </p:nvGrpSpPr>
        <p:grpSpPr>
          <a:xfrm>
            <a:off x="2441882" y="6377367"/>
            <a:ext cx="365760" cy="365760"/>
            <a:chOff x="4053784" y="3651306"/>
            <a:chExt cx="577267" cy="524788"/>
          </a:xfrm>
        </p:grpSpPr>
        <p:sp>
          <p:nvSpPr>
            <p:cNvPr id="416" name="Google Shape;416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3332650" y="6377367"/>
            <a:ext cx="365760" cy="365760"/>
            <a:chOff x="4053784" y="3651306"/>
            <a:chExt cx="577267" cy="524788"/>
          </a:xfrm>
        </p:grpSpPr>
        <p:sp>
          <p:nvSpPr>
            <p:cNvPr id="419" name="Google Shape;419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160320" y="6377367"/>
            <a:ext cx="365760" cy="365760"/>
            <a:chOff x="4053784" y="3651306"/>
            <a:chExt cx="577267" cy="524788"/>
          </a:xfrm>
        </p:grpSpPr>
        <p:sp>
          <p:nvSpPr>
            <p:cNvPr id="422" name="Google Shape;42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2202505" y="6008501"/>
            <a:ext cx="83231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</a:t>
            </a:r>
            <a:b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3005880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Programmed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3839644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Deep-dive into three agents that can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i="1" sz="2300" u="none" cap="none" strike="noStrike">
              <a:solidFill>
                <a:srgbClr val="1E1B5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35" name="Google Shape;435;p43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436" name="Google Shape;436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43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43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440" name="Google Shape;440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43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43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444" name="Google Shape;444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43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She shared that she is seeing </a:t>
            </a: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</a:t>
            </a:r>
            <a:b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(vs. epcoritamab) because of bad experiences with the step-up dosing schedule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i="0" lang="en-US" sz="12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At the end of chat, </a:t>
            </a:r>
            <a:r>
              <a:rPr b="1" i="0" lang="en-US" sz="12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b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because of bad experiences with the step-up dosing schedule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endParaRPr b="1" i="0" sz="1000" u="none" cap="none" strike="noStrike">
              <a:solidFill>
                <a:srgbClr val="DC97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43"/>
          <p:cNvCxnSpPr>
            <a:stCxn id="447" idx="2"/>
            <a:endCxn id="449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43"/>
          <p:cNvCxnSpPr>
            <a:stCxn id="447" idx="2"/>
            <a:endCxn id="451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6" name="Google Shape;456;p43"/>
          <p:cNvCxnSpPr>
            <a:stCxn id="447" idx="2"/>
            <a:endCxn id="450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7" name="Google Shape;457;p43"/>
          <p:cNvCxnSpPr>
            <a:stCxn id="447" idx="2"/>
            <a:endCxn id="452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8" name="Google Shape;458;p43"/>
          <p:cNvCxnSpPr>
            <a:stCxn id="447" idx="2"/>
            <a:endCxn id="453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59" name="Google Shape;459;p43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falls under meeting logistics, which does not meet the definition of an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competitor asset which falls under the definition of a competitive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lack of clarity, which is an indicator of an 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possible product insight for future development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describes an unintended sign, symptom, or disease which could fit the definition of an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dosing regiment of Epcoritamab is a key competitive differentiator vs. other legacy drugs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step-up schedule is described as ‘confusing at times” which may warrant efforts to fill an educational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muscle gain, while a potentially positive effect, describes a patient and an unintended sign, symptom, or disease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43"/>
          <p:cNvCxnSpPr>
            <a:stCxn id="451" idx="2"/>
            <a:endCxn id="461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1" name="Google Shape;481;p43"/>
          <p:cNvCxnSpPr>
            <a:stCxn id="452" idx="2"/>
            <a:endCxn id="462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2" name="Google Shape;482;p43"/>
          <p:cNvCxnSpPr>
            <a:stCxn id="453" idx="2"/>
            <a:endCxn id="463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3" name="Google Shape;483;p43"/>
          <p:cNvCxnSpPr>
            <a:stCxn id="450" idx="2"/>
            <a:endCxn id="460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4" name="Google Shape;484;p43"/>
          <p:cNvCxnSpPr>
            <a:stCxn id="449" idx="2"/>
            <a:endCxn id="459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5" name="Google Shape;485;p43"/>
          <p:cNvCxnSpPr>
            <a:stCxn id="465" idx="2"/>
            <a:endCxn id="471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6" name="Google Shape;486;p43"/>
          <p:cNvCxnSpPr>
            <a:stCxn id="466" idx="2"/>
            <a:endCxn id="472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43"/>
          <p:cNvCxnSpPr>
            <a:stCxn id="467" idx="2"/>
            <a:endCxn id="473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43"/>
          <p:cNvCxnSpPr>
            <a:stCxn id="436" idx="3"/>
            <a:endCxn id="448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9" name="Google Shape;489;p43"/>
          <p:cNvCxnSpPr>
            <a:stCxn id="436" idx="3"/>
            <a:endCxn id="464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0" name="Google Shape;490;p43"/>
          <p:cNvCxnSpPr>
            <a:stCxn id="444" idx="3"/>
            <a:endCxn id="479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1" name="Google Shape;491;p43"/>
          <p:cNvCxnSpPr>
            <a:stCxn id="440" idx="3"/>
            <a:endCxn id="470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2" name="Google Shape;492;p43"/>
          <p:cNvSpPr txBox="1"/>
          <p:nvPr/>
        </p:nvSpPr>
        <p:spPr>
          <a:xfrm rot="-5400000">
            <a:off x="7429881" y="56147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43"/>
          <p:cNvCxnSpPr>
            <a:stCxn id="469" idx="2"/>
            <a:endCxn id="474" idx="0"/>
          </p:cNvCxnSpPr>
          <p:nvPr/>
        </p:nvCxnSpPr>
        <p:spPr>
          <a:xfrm flipH="1">
            <a:off x="9960549" y="4817094"/>
            <a:ext cx="8592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02" name="Google Shape;502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06" name="Google Shape;506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44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10" name="Google Shape;510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44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program the raw input from the workflow to populate the boxes with criteria already formatted within the boxes:</a:t>
            </a:r>
            <a:b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10-point font, center-aligned, middle-aligned, Century Gothic typeface, 0.05 margin on all sides, wrap text in 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955292" y="2591295"/>
            <a:ext cx="1692600" cy="731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44"/>
          <p:cNvCxnSpPr>
            <a:stCxn id="513" idx="2"/>
            <a:endCxn id="515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1" name="Google Shape;521;p44"/>
          <p:cNvCxnSpPr>
            <a:stCxn id="513" idx="2"/>
            <a:endCxn id="517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2" name="Google Shape;522;p44"/>
          <p:cNvCxnSpPr>
            <a:stCxn id="513" idx="2"/>
            <a:endCxn id="516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3" name="Google Shape;523;p44"/>
          <p:cNvCxnSpPr>
            <a:stCxn id="513" idx="2"/>
            <a:endCxn id="518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4" name="Google Shape;524;p44"/>
          <p:cNvCxnSpPr>
            <a:stCxn id="513" idx="2"/>
            <a:endCxn id="519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525" name="Google Shape;525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4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4"/>
          <p:cNvCxnSpPr>
            <a:stCxn id="517" idx="2"/>
            <a:endCxn id="527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44"/>
          <p:cNvCxnSpPr>
            <a:stCxn id="518" idx="2"/>
            <a:endCxn id="528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8" name="Google Shape;548;p44"/>
          <p:cNvCxnSpPr>
            <a:stCxn id="519" idx="2"/>
            <a:endCxn id="529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9" name="Google Shape;549;p44"/>
          <p:cNvCxnSpPr>
            <a:stCxn id="516" idx="2"/>
            <a:endCxn id="526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0" name="Google Shape;550;p44"/>
          <p:cNvCxnSpPr>
            <a:stCxn id="515" idx="2"/>
            <a:endCxn id="525" idx="0"/>
          </p:cNvCxnSpPr>
          <p:nvPr/>
        </p:nvCxnSpPr>
        <p:spPr>
          <a:xfrm>
            <a:off x="2801592" y="3322695"/>
            <a:ext cx="0" cy="2505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1" name="Google Shape;551;p44"/>
          <p:cNvCxnSpPr>
            <a:stCxn id="531" idx="2"/>
            <a:endCxn id="537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2" name="Google Shape;552;p44"/>
          <p:cNvCxnSpPr>
            <a:stCxn id="532" idx="2"/>
            <a:endCxn id="538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3" name="Google Shape;553;p44"/>
          <p:cNvCxnSpPr>
            <a:stCxn id="533" idx="2"/>
            <a:endCxn id="539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p44"/>
          <p:cNvCxnSpPr>
            <a:stCxn id="502" idx="3"/>
            <a:endCxn id="514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p44"/>
          <p:cNvCxnSpPr>
            <a:stCxn id="502" idx="3"/>
            <a:endCxn id="530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p44"/>
          <p:cNvCxnSpPr>
            <a:stCxn id="510" idx="3"/>
            <a:endCxn id="545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" name="Google Shape;557;p44"/>
          <p:cNvCxnSpPr>
            <a:stCxn id="506" idx="3"/>
            <a:endCxn id="536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8" name="Google Shape;558;p44"/>
          <p:cNvSpPr txBox="1"/>
          <p:nvPr/>
        </p:nvSpPr>
        <p:spPr>
          <a:xfrm rot="-5400000">
            <a:off x="7429881" y="56881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p44"/>
          <p:cNvCxnSpPr/>
          <p:nvPr/>
        </p:nvCxnSpPr>
        <p:spPr>
          <a:xfrm>
            <a:off x="10815216" y="4839369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6" name="Google Shape;566;p45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5"/>
          <p:cNvSpPr/>
          <p:nvPr/>
        </p:nvSpPr>
        <p:spPr>
          <a:xfrm>
            <a:off x="304800" y="919810"/>
            <a:ext cx="2736304" cy="1823390"/>
          </a:xfrm>
          <a:prstGeom prst="roundRect">
            <a:avLst>
              <a:gd fmla="val 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8" name="Google Shape;568;p45"/>
          <p:cNvSpPr txBox="1"/>
          <p:nvPr/>
        </p:nvSpPr>
        <p:spPr>
          <a:xfrm>
            <a:off x="583930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5"/>
          <p:cNvSpPr txBox="1"/>
          <p:nvPr/>
        </p:nvSpPr>
        <p:spPr>
          <a:xfrm>
            <a:off x="517816" y="1820408"/>
            <a:ext cx="2310272" cy="56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 is a bispecific antibody developed by AbbVie and Genmab for the treatment of certain B-cell malignancies such as diffuse large B-cell lymphoma (DLBCL).</a:t>
            </a:r>
            <a:endParaRPr b="0" i="0" sz="1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INSIGHT CATEGORY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5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4" name="Google Shape;574;p45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575" name="Google Shape;575;p45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Insert Date Range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45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578" name="Google Shape;578;p45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45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581" name="Google Shape;581;p45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3" name="Google Shape;583;p45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584" name="Google Shape;584;p45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Total: # (100)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45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587" name="Google Shape;587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45"/>
          <p:cNvGrpSpPr/>
          <p:nvPr/>
        </p:nvGrpSpPr>
        <p:grpSpPr>
          <a:xfrm>
            <a:off x="6132394" y="4345173"/>
            <a:ext cx="1719386" cy="547895"/>
            <a:chOff x="621804" y="3805150"/>
            <a:chExt cx="2012100" cy="1036190"/>
          </a:xfrm>
        </p:grpSpPr>
        <p:sp>
          <p:nvSpPr>
            <p:cNvPr id="590" name="Google Shape;590;p45"/>
            <p:cNvSpPr/>
            <p:nvPr/>
          </p:nvSpPr>
          <p:spPr>
            <a:xfrm>
              <a:off x="621804" y="457464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Access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2" name="Google Shape;592;p45"/>
          <p:cNvGrpSpPr/>
          <p:nvPr/>
        </p:nvGrpSpPr>
        <p:grpSpPr>
          <a:xfrm>
            <a:off x="8104780" y="4345327"/>
            <a:ext cx="1719339" cy="540317"/>
            <a:chOff x="621804" y="3805150"/>
            <a:chExt cx="2012100" cy="1021780"/>
          </a:xfrm>
        </p:grpSpPr>
        <p:sp>
          <p:nvSpPr>
            <p:cNvPr id="593" name="Google Shape;593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Patient Management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/ Care Insights</a:t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5" name="Google Shape;595;p45"/>
          <p:cNvGrpSpPr/>
          <p:nvPr/>
        </p:nvGrpSpPr>
        <p:grpSpPr>
          <a:xfrm>
            <a:off x="10077195" y="4345173"/>
            <a:ext cx="1719386" cy="540276"/>
            <a:chOff x="621804" y="3805150"/>
            <a:chExt cx="2012100" cy="1021780"/>
          </a:xfrm>
        </p:grpSpPr>
        <p:sp>
          <p:nvSpPr>
            <p:cNvPr id="596" name="Google Shape;596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Clinical De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velopment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8" name="Google Shape;598;p45"/>
          <p:cNvGrpSpPr/>
          <p:nvPr/>
        </p:nvGrpSpPr>
        <p:grpSpPr>
          <a:xfrm>
            <a:off x="6132394" y="4994027"/>
            <a:ext cx="1719386" cy="540276"/>
            <a:chOff x="621804" y="3805150"/>
            <a:chExt cx="2012100" cy="1021780"/>
          </a:xfrm>
        </p:grpSpPr>
        <p:sp>
          <p:nvSpPr>
            <p:cNvPr id="599" name="Google Shape;599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Competitive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1" name="Google Shape;601;p45"/>
          <p:cNvGrpSpPr/>
          <p:nvPr/>
        </p:nvGrpSpPr>
        <p:grpSpPr>
          <a:xfrm>
            <a:off x="8104780" y="4994181"/>
            <a:ext cx="1719339" cy="540317"/>
            <a:chOff x="621804" y="3805150"/>
            <a:chExt cx="2012100" cy="1021780"/>
          </a:xfrm>
        </p:grpSpPr>
        <p:sp>
          <p:nvSpPr>
            <p:cNvPr id="602" name="Google Shape;602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Insights</a:t>
              </a:r>
              <a:b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(Drug Science)</a:t>
              </a: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4" name="Google Shape;604;p45"/>
          <p:cNvGrpSpPr/>
          <p:nvPr/>
        </p:nvGrpSpPr>
        <p:grpSpPr>
          <a:xfrm>
            <a:off x="10077195" y="4994027"/>
            <a:ext cx="1719386" cy="540276"/>
            <a:chOff x="621804" y="3805150"/>
            <a:chExt cx="2012100" cy="1021780"/>
          </a:xfrm>
        </p:grpSpPr>
        <p:sp>
          <p:nvSpPr>
            <p:cNvPr id="605" name="Google Shape;605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Education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7" name="Google Shape;607;p45"/>
          <p:cNvGrpSpPr/>
          <p:nvPr/>
        </p:nvGrpSpPr>
        <p:grpSpPr>
          <a:xfrm>
            <a:off x="6132394" y="5709344"/>
            <a:ext cx="1719386" cy="540276"/>
            <a:chOff x="621804" y="3805150"/>
            <a:chExt cx="2012100" cy="1021780"/>
          </a:xfrm>
        </p:grpSpPr>
        <p:sp>
          <p:nvSpPr>
            <p:cNvPr id="608" name="Google Shape;608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Logistics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0" name="Google Shape;610;p45"/>
          <p:cNvGrpSpPr/>
          <p:nvPr/>
        </p:nvGrpSpPr>
        <p:grpSpPr>
          <a:xfrm>
            <a:off x="8104794" y="5709344"/>
            <a:ext cx="1719386" cy="540276"/>
            <a:chOff x="621804" y="3805150"/>
            <a:chExt cx="2012100" cy="1021780"/>
          </a:xfrm>
        </p:grpSpPr>
        <p:sp>
          <p:nvSpPr>
            <p:cNvPr id="611" name="Google Shape;611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Adverse Event (AE)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3" name="Google Shape;613;p45"/>
          <p:cNvGrpSpPr/>
          <p:nvPr/>
        </p:nvGrpSpPr>
        <p:grpSpPr>
          <a:xfrm>
            <a:off x="10077195" y="5709344"/>
            <a:ext cx="1719386" cy="540276"/>
            <a:chOff x="621804" y="3805150"/>
            <a:chExt cx="2012100" cy="1021780"/>
          </a:xfrm>
        </p:grpSpPr>
        <p:sp>
          <p:nvSpPr>
            <p:cNvPr id="614" name="Google Shape;614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Other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16" name="Google Shape;616;p45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6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3" name="Google Shape;623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6" name="Google Shape;626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7" name="Google Shape;627;p46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1" name="Google Shape;631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6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p46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8" name="Google Shape;638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0" name="Google Shape;640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5" name="Google Shape;645;p46"/>
          <p:cNvSpPr/>
          <p:nvPr/>
        </p:nvSpPr>
        <p:spPr>
          <a:xfrm rot="-5400000">
            <a:off x="8075675" y="1981575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7" name="Google Shape;647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7" name="Google Shape;657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7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0" name="Google Shape;660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1" name="Google Shape;661;p47"/>
          <p:cNvSpPr/>
          <p:nvPr/>
        </p:nvSpPr>
        <p:spPr>
          <a:xfrm rot="-5400000">
            <a:off x="4266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Google Shape;665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7" name="Google Shape;667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0" name="Google Shape;670;p47"/>
          <p:cNvSpPr/>
          <p:nvPr/>
        </p:nvSpPr>
        <p:spPr>
          <a:xfrm rot="-5400000">
            <a:off x="4255075" y="1981574"/>
            <a:ext cx="9057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2" name="Google Shape;672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6" name="Google Shape;676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9" name="Google Shape;679;p47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1" name="Google Shape;681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3" name="Google Shape;683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